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6" r:id="rId9"/>
    <p:sldId id="265" r:id="rId1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D4"/>
    <a:srgbClr val="002FFF"/>
    <a:srgbClr val="00FFAE"/>
    <a:srgbClr val="48FF00"/>
    <a:srgbClr val="FF9100"/>
    <a:srgbClr val="9D00FF"/>
    <a:srgbClr val="7300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0E7E9-828D-4742-A502-07496A80DC2F}" v="1400" dt="2022-10-04T17:33:55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5F5A8-EE44-4DA2-A7E8-A6889B54538E}" type="datetimeFigureOut">
              <a:t>04.10.2022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E07D4-0701-4774-A109-5436F9F92045}" type="slidenum"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8243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Java</a:t>
            </a:r>
          </a:p>
          <a:p>
            <a:r>
              <a:rPr lang="en-US" dirty="0">
                <a:cs typeface="Calibri"/>
              </a:rPr>
              <a:t>- var  something = new String();</a:t>
            </a:r>
            <a:endParaRPr lang="en-US" dirty="0"/>
          </a:p>
          <a:p>
            <a:r>
              <a:rPr lang="en-US" dirty="0">
                <a:cs typeface="Calibri"/>
              </a:rPr>
              <a:t>- something = "this";</a:t>
            </a:r>
          </a:p>
          <a:p>
            <a:r>
              <a:rPr lang="en-US" dirty="0">
                <a:cs typeface="Calibri"/>
              </a:rPr>
              <a:t>JavaScript</a:t>
            </a:r>
          </a:p>
          <a:p>
            <a:r>
              <a:rPr lang="en-US" dirty="0">
                <a:cs typeface="Calibri"/>
              </a:rPr>
              <a:t>- var something = "this" // 10, 'c', ...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E07D4-0701-4774-A109-5436F9F92045}" type="slidenum"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04481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309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718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78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65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728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106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757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14983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379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307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59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A43DF-04A3-4662-88CA-28FDED1CFC09}" type="datetimeFigureOut">
              <a:rPr lang="cs-CZ" smtClean="0"/>
              <a:t>04.10.2022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58ADA-DDE5-40A5-9BF1-B0BC81F4C7C5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4252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-704491" y="230967"/>
            <a:ext cx="9144000" cy="2387600"/>
          </a:xfrm>
        </p:spPr>
        <p:txBody>
          <a:bodyPr/>
          <a:lstStyle/>
          <a:p>
            <a:r>
              <a:rPr lang="cs-CZ" b="1" dirty="0">
                <a:latin typeface="Comic Sans MS"/>
              </a:rPr>
              <a:t>Rozdíly mezi</a:t>
            </a:r>
            <a:br>
              <a:rPr lang="cs-CZ" b="1" dirty="0">
                <a:latin typeface="Comic Sans MS"/>
              </a:rPr>
            </a:br>
            <a:r>
              <a:rPr lang="cs-CZ" b="1" dirty="0">
                <a:latin typeface="Comic Sans MS"/>
              </a:rPr>
              <a:t>Java a JavaScript</a:t>
            </a:r>
          </a:p>
        </p:txBody>
      </p:sp>
      <p:pic>
        <p:nvPicPr>
          <p:cNvPr id="7" name="Obrázek 7" descr="Obsah obrázku měkkýši&#10;&#10;Popis se vygeneroval automaticky.">
            <a:extLst>
              <a:ext uri="{FF2B5EF4-FFF2-40B4-BE49-F238E27FC236}">
                <a16:creationId xmlns:a16="http://schemas.microsoft.com/office/drawing/2014/main" id="{1182F0DB-957C-14C0-C340-856031DC8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249" y="4099570"/>
            <a:ext cx="2743200" cy="2799537"/>
          </a:xfrm>
          <a:prstGeom prst="rect">
            <a:avLst/>
          </a:prstGeom>
        </p:spPr>
      </p:pic>
      <p:pic>
        <p:nvPicPr>
          <p:cNvPr id="8" name="Obrázek 8">
            <a:extLst>
              <a:ext uri="{FF2B5EF4-FFF2-40B4-BE49-F238E27FC236}">
                <a16:creationId xmlns:a16="http://schemas.microsoft.com/office/drawing/2014/main" id="{E748CC0E-83B6-ABCE-37E8-981224891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20000">
            <a:off x="4111107" y="4290146"/>
            <a:ext cx="529088" cy="514710"/>
          </a:xfrm>
          <a:prstGeom prst="rect">
            <a:avLst/>
          </a:prstGeom>
        </p:spPr>
      </p:pic>
      <p:pic>
        <p:nvPicPr>
          <p:cNvPr id="9" name="Obrázek 9">
            <a:extLst>
              <a:ext uri="{FF2B5EF4-FFF2-40B4-BE49-F238E27FC236}">
                <a16:creationId xmlns:a16="http://schemas.microsoft.com/office/drawing/2014/main" id="{1C466F18-EBBB-E86A-B939-CBE5CC4A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0">
            <a:off x="3716624" y="5099267"/>
            <a:ext cx="658484" cy="600975"/>
          </a:xfrm>
          <a:prstGeom prst="rect">
            <a:avLst/>
          </a:prstGeom>
        </p:spPr>
      </p:pic>
      <p:pic>
        <p:nvPicPr>
          <p:cNvPr id="10" name="Obrázek 10" descr="Obsah obrázku zeď, osoba, interiér, koupelna&#10;&#10;Popis se vygeneroval automaticky.">
            <a:extLst>
              <a:ext uri="{FF2B5EF4-FFF2-40B4-BE49-F238E27FC236}">
                <a16:creationId xmlns:a16="http://schemas.microsoft.com/office/drawing/2014/main" id="{711E89C4-4917-117F-51F5-BA6B66C59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661031" y="1288212"/>
            <a:ext cx="6892504" cy="4238444"/>
          </a:xfrm>
          <a:prstGeom prst="rect">
            <a:avLst/>
          </a:prstGeom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E201920F-F9EE-2994-EAB9-6D9BE15B107E}"/>
              </a:ext>
            </a:extLst>
          </p:cNvPr>
          <p:cNvSpPr txBox="1"/>
          <p:nvPr/>
        </p:nvSpPr>
        <p:spPr>
          <a:xfrm>
            <a:off x="8136685" y="1087886"/>
            <a:ext cx="384923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sz="1600" b="1" dirty="0">
                <a:solidFill>
                  <a:srgbClr val="FFFFFF"/>
                </a:solidFill>
                <a:latin typeface="Comic Sans MS"/>
              </a:rPr>
              <a:t>Tohle jsem udělal Já (</a:t>
            </a:r>
            <a:r>
              <a:rPr lang="cs-CZ" sz="1600" b="1" err="1">
                <a:solidFill>
                  <a:srgbClr val="FFFFFF"/>
                </a:solidFill>
                <a:latin typeface="Comic Sans MS"/>
              </a:rPr>
              <a:t>janpolacek</a:t>
            </a:r>
            <a:r>
              <a:rPr lang="cs-CZ" sz="1600" b="1" dirty="0">
                <a:solidFill>
                  <a:srgbClr val="FFFFFF"/>
                </a:solidFill>
                <a:latin typeface="Comic Sans MS"/>
              </a:rPr>
              <a:t>)</a:t>
            </a:r>
            <a:endParaRPr lang="cs-CZ"/>
          </a:p>
        </p:txBody>
      </p:sp>
      <p:sp>
        <p:nvSpPr>
          <p:cNvPr id="12" name="TextovéPole 11">
            <a:extLst>
              <a:ext uri="{FF2B5EF4-FFF2-40B4-BE49-F238E27FC236}">
                <a16:creationId xmlns:a16="http://schemas.microsoft.com/office/drawing/2014/main" id="{7DDB002A-03AD-2CEA-4949-4F14F024B998}"/>
              </a:ext>
            </a:extLst>
          </p:cNvPr>
          <p:cNvSpPr txBox="1"/>
          <p:nvPr/>
        </p:nvSpPr>
        <p:spPr>
          <a:xfrm>
            <a:off x="290243" y="2517235"/>
            <a:ext cx="37590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/>
              </a:rPr>
              <a:t>Sleduj mě na Twitteru!!11!1! @neostetic</a:t>
            </a:r>
          </a:p>
        </p:txBody>
      </p:sp>
      <p:pic>
        <p:nvPicPr>
          <p:cNvPr id="13" name="Obrázek 13" descr="Obsah obrázku obloha&#10;&#10;Popis se vygeneroval automaticky.">
            <a:extLst>
              <a:ext uri="{FF2B5EF4-FFF2-40B4-BE49-F238E27FC236}">
                <a16:creationId xmlns:a16="http://schemas.microsoft.com/office/drawing/2014/main" id="{71A0777E-B8AF-4B2F-C28F-411B825F0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664" y="3857653"/>
            <a:ext cx="2743200" cy="262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23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763FA50-6131-AB90-D2D7-D4B59E43C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7367959" cy="1495425"/>
          </a:xfrm>
        </p:spPr>
        <p:txBody>
          <a:bodyPr>
            <a:normAutofit/>
          </a:bodyPr>
          <a:lstStyle/>
          <a:p>
            <a:r>
              <a:rPr lang="cs-CZ" sz="4000" b="1" dirty="0" err="1">
                <a:solidFill>
                  <a:srgbClr val="FF0000"/>
                </a:solidFill>
                <a:latin typeface="Comic Sans MS"/>
                <a:cs typeface="Calibri Light"/>
              </a:rPr>
              <a:t>O</a:t>
            </a:r>
            <a:r>
              <a:rPr lang="cs-CZ" sz="4000" b="1" dirty="0" err="1">
                <a:solidFill>
                  <a:srgbClr val="FF9100"/>
                </a:solidFill>
                <a:latin typeface="Comic Sans MS"/>
                <a:cs typeface="Calibri Light"/>
              </a:rPr>
              <a:t>t</a:t>
            </a:r>
            <a:r>
              <a:rPr lang="cs-CZ" sz="4000" b="1" dirty="0" err="1">
                <a:solidFill>
                  <a:srgbClr val="FFFF00"/>
                </a:solidFill>
                <a:latin typeface="Comic Sans MS"/>
                <a:cs typeface="Calibri Light"/>
              </a:rPr>
              <a:t>á</a:t>
            </a:r>
            <a:r>
              <a:rPr lang="cs-CZ" sz="4000" b="1" dirty="0" err="1">
                <a:solidFill>
                  <a:srgbClr val="48FF00"/>
                </a:solidFill>
                <a:latin typeface="Comic Sans MS"/>
                <a:cs typeface="Calibri Light"/>
              </a:rPr>
              <a:t>z</a:t>
            </a:r>
            <a:r>
              <a:rPr lang="cs-CZ" sz="4000" b="1" dirty="0" err="1">
                <a:solidFill>
                  <a:srgbClr val="00FFAE"/>
                </a:solidFill>
                <a:latin typeface="Comic Sans MS"/>
                <a:cs typeface="Calibri Light"/>
              </a:rPr>
              <a:t>k</a:t>
            </a:r>
            <a:r>
              <a:rPr lang="cs-CZ" sz="4000" b="1" dirty="0" err="1">
                <a:solidFill>
                  <a:srgbClr val="002FFF"/>
                </a:solidFill>
                <a:latin typeface="Comic Sans MS"/>
                <a:cs typeface="Calibri Light"/>
              </a:rPr>
              <a:t>y</a:t>
            </a:r>
            <a:r>
              <a:rPr lang="cs-CZ" sz="4000" b="1" dirty="0" err="1">
                <a:solidFill>
                  <a:srgbClr val="7300FF"/>
                </a:solidFill>
                <a:latin typeface="Comic Sans MS"/>
                <a:cs typeface="Calibri Light"/>
              </a:rPr>
              <a:t>O</a:t>
            </a:r>
            <a:r>
              <a:rPr lang="cs-CZ" sz="4000" b="1" dirty="0" err="1">
                <a:solidFill>
                  <a:srgbClr val="FF00D4"/>
                </a:solidFill>
                <a:latin typeface="Comic Sans MS"/>
                <a:cs typeface="Calibri Light"/>
              </a:rPr>
              <a:t>t</a:t>
            </a:r>
            <a:r>
              <a:rPr lang="cs-CZ" sz="4000" b="1" dirty="0" err="1">
                <a:solidFill>
                  <a:srgbClr val="FF0000"/>
                </a:solidFill>
                <a:latin typeface="Comic Sans MS"/>
                <a:cs typeface="Calibri Light"/>
              </a:rPr>
              <a:t>á</a:t>
            </a:r>
            <a:r>
              <a:rPr lang="cs-CZ" sz="4000" b="1" dirty="0" err="1">
                <a:solidFill>
                  <a:srgbClr val="FF9100"/>
                </a:solidFill>
                <a:latin typeface="Comic Sans MS"/>
                <a:cs typeface="Calibri Light"/>
              </a:rPr>
              <a:t>z</a:t>
            </a:r>
            <a:r>
              <a:rPr lang="cs-CZ" sz="4000" b="1" dirty="0" err="1">
                <a:solidFill>
                  <a:srgbClr val="FFFF00"/>
                </a:solidFill>
                <a:latin typeface="Comic Sans MS"/>
                <a:cs typeface="Calibri Light"/>
              </a:rPr>
              <a:t>k</a:t>
            </a:r>
            <a:r>
              <a:rPr lang="cs-CZ" sz="4000" b="1" dirty="0" err="1">
                <a:solidFill>
                  <a:srgbClr val="48FF00"/>
                </a:solidFill>
                <a:latin typeface="Comic Sans MS"/>
                <a:cs typeface="Calibri Light"/>
              </a:rPr>
              <a:t>y</a:t>
            </a:r>
            <a:r>
              <a:rPr lang="cs-CZ" sz="4000" b="1" dirty="0" err="1">
                <a:solidFill>
                  <a:srgbClr val="00FFAE"/>
                </a:solidFill>
                <a:latin typeface="Comic Sans MS"/>
                <a:cs typeface="Calibri Light"/>
              </a:rPr>
              <a:t>O</a:t>
            </a:r>
            <a:r>
              <a:rPr lang="cs-CZ" sz="4000" b="1" dirty="0" err="1">
                <a:solidFill>
                  <a:srgbClr val="002FFF"/>
                </a:solidFill>
                <a:latin typeface="Comic Sans MS"/>
                <a:cs typeface="Calibri Light"/>
              </a:rPr>
              <a:t>t</a:t>
            </a:r>
            <a:r>
              <a:rPr lang="cs-CZ" sz="4000" b="1" dirty="0" err="1">
                <a:solidFill>
                  <a:srgbClr val="9D00FF"/>
                </a:solidFill>
                <a:latin typeface="Comic Sans MS"/>
                <a:cs typeface="Calibri Light"/>
              </a:rPr>
              <a:t>á</a:t>
            </a:r>
            <a:r>
              <a:rPr lang="cs-CZ" sz="4000" b="1" dirty="0" err="1">
                <a:solidFill>
                  <a:srgbClr val="FF00D4"/>
                </a:solidFill>
                <a:latin typeface="Comic Sans MS"/>
                <a:cs typeface="Calibri Light"/>
              </a:rPr>
              <a:t>z</a:t>
            </a:r>
            <a:r>
              <a:rPr lang="cs-CZ" sz="4000" b="1" dirty="0" err="1">
                <a:solidFill>
                  <a:srgbClr val="FF0000"/>
                </a:solidFill>
                <a:latin typeface="Comic Sans MS"/>
                <a:cs typeface="Calibri Light"/>
              </a:rPr>
              <a:t>k</a:t>
            </a:r>
            <a:r>
              <a:rPr lang="cs-CZ" sz="4000" b="1" dirty="0" err="1">
                <a:solidFill>
                  <a:srgbClr val="FF9100"/>
                </a:solidFill>
                <a:latin typeface="Comic Sans MS"/>
                <a:cs typeface="Calibri Light"/>
              </a:rPr>
              <a:t>y</a:t>
            </a:r>
            <a:r>
              <a:rPr lang="cs-CZ" sz="4000" b="1" dirty="0" err="1">
                <a:solidFill>
                  <a:srgbClr val="FFFF00"/>
                </a:solidFill>
                <a:latin typeface="Comic Sans MS"/>
                <a:cs typeface="Calibri Light"/>
              </a:rPr>
              <a:t>O</a:t>
            </a:r>
            <a:r>
              <a:rPr lang="cs-CZ" sz="4000" b="1" dirty="0" err="1">
                <a:solidFill>
                  <a:srgbClr val="48FF00"/>
                </a:solidFill>
                <a:latin typeface="Comic Sans MS"/>
                <a:cs typeface="Calibri Light"/>
              </a:rPr>
              <a:t>t</a:t>
            </a:r>
            <a:r>
              <a:rPr lang="cs-CZ" sz="4000" b="1" dirty="0" err="1">
                <a:solidFill>
                  <a:srgbClr val="00FFAE"/>
                </a:solidFill>
                <a:latin typeface="Comic Sans MS"/>
                <a:cs typeface="Calibri Light"/>
              </a:rPr>
              <a:t>á</a:t>
            </a:r>
            <a:r>
              <a:rPr lang="cs-CZ" sz="4000" b="1" dirty="0" err="1">
                <a:solidFill>
                  <a:srgbClr val="002FFF"/>
                </a:solidFill>
                <a:latin typeface="Comic Sans MS"/>
                <a:cs typeface="Calibri Light"/>
              </a:rPr>
              <a:t>z</a:t>
            </a:r>
            <a:r>
              <a:rPr lang="cs-CZ" sz="4000" b="1" dirty="0" err="1">
                <a:latin typeface="Comic Sans MS"/>
                <a:cs typeface="Calibri Light"/>
              </a:rPr>
              <a:t>k</a:t>
            </a:r>
            <a:endParaRPr lang="cs-CZ" sz="4000" b="1" dirty="0">
              <a:latin typeface="Comic Sans MS"/>
              <a:cs typeface="Calibri Light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59525B3-1F69-801F-D936-57A169923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Zařazení jazyka Java do programovacích jazyků</a:t>
            </a:r>
            <a:endParaRPr lang="cs-CZ" sz="2000" dirty="0">
              <a:latin typeface="Comic Sans MS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Zařazení jazyka JavaScript do programovacích jazyků</a:t>
            </a:r>
            <a:endParaRPr lang="cs-CZ" sz="2000" dirty="0">
              <a:latin typeface="Comic Sans MS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Vytváření proměnných</a:t>
            </a:r>
            <a:endParaRPr lang="cs-CZ" sz="2000" dirty="0">
              <a:latin typeface="Comic Sans MS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Výstup do konzole</a:t>
            </a:r>
            <a:endParaRPr lang="cs-CZ" sz="2000" dirty="0">
              <a:latin typeface="Comic Sans MS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Rozdíl mezi var v </a:t>
            </a:r>
            <a:r>
              <a:rPr lang="cs-CZ" sz="2000" dirty="0">
                <a:solidFill>
                  <a:srgbClr val="FF00D4"/>
                </a:solidFill>
                <a:latin typeface="Comic Sans MS"/>
                <a:ea typeface="+mn-lt"/>
                <a:cs typeface="+mn-lt"/>
              </a:rPr>
              <a:t>Javě</a:t>
            </a:r>
            <a:r>
              <a:rPr lang="cs-CZ" sz="2000" dirty="0">
                <a:latin typeface="Comic Sans MS"/>
                <a:ea typeface="+mn-lt"/>
                <a:cs typeface="+mn-lt"/>
              </a:rPr>
              <a:t> a v </a:t>
            </a:r>
            <a:r>
              <a:rPr lang="cs-CZ" sz="2000" dirty="0" err="1">
                <a:solidFill>
                  <a:srgbClr val="FF00D4"/>
                </a:solidFill>
                <a:latin typeface="Comic Sans MS"/>
                <a:ea typeface="+mn-lt"/>
                <a:cs typeface="+mn-lt"/>
              </a:rPr>
              <a:t>JavaScriptu</a:t>
            </a:r>
            <a:endParaRPr lang="cs-CZ" sz="2000" dirty="0" err="1">
              <a:solidFill>
                <a:srgbClr val="000000"/>
              </a:solidFill>
              <a:latin typeface="Comic Sans MS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Vytváření funkcí/metod</a:t>
            </a:r>
            <a:endParaRPr lang="cs-CZ" sz="2000" dirty="0">
              <a:latin typeface="Comic Sans MS"/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endParaRPr lang="cs-CZ" sz="2000" dirty="0">
              <a:latin typeface="Comic Sans MS"/>
              <a:cs typeface="Calibri" panose="020F0502020204030204"/>
            </a:endParaRPr>
          </a:p>
        </p:txBody>
      </p:sp>
      <p:pic>
        <p:nvPicPr>
          <p:cNvPr id="4" name="Obrázek 4" descr="Obsah obrázku osoba, okno, interiér, patro&#10;&#10;Popis se vygeneroval automaticky.">
            <a:extLst>
              <a:ext uri="{FF2B5EF4-FFF2-40B4-BE49-F238E27FC236}">
                <a16:creationId xmlns:a16="http://schemas.microsoft.com/office/drawing/2014/main" id="{E369F918-C17B-85B9-EB74-9128CEF4F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35"/>
          <a:stretch/>
        </p:blipFill>
        <p:spPr>
          <a:xfrm rot="5400000">
            <a:off x="6266720" y="932720"/>
            <a:ext cx="6858000" cy="4992560"/>
          </a:xfrm>
          <a:prstGeom prst="rect">
            <a:avLst/>
          </a:prstGeom>
          <a:effectLst/>
        </p:spPr>
      </p:pic>
      <p:pic>
        <p:nvPicPr>
          <p:cNvPr id="6" name="Obrázek 6" descr="Obsah obrázku hračka, panenka&#10;&#10;Popis se vygeneroval automaticky.">
            <a:extLst>
              <a:ext uri="{FF2B5EF4-FFF2-40B4-BE49-F238E27FC236}">
                <a16:creationId xmlns:a16="http://schemas.microsoft.com/office/drawing/2014/main" id="{1933B67D-F5A5-A5F3-A557-EC9CD385D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00" y="451089"/>
            <a:ext cx="2131443" cy="21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56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320079E-1485-B474-8D2B-417DD0577FD4}"/>
              </a:ext>
            </a:extLst>
          </p:cNvPr>
          <p:cNvSpPr txBox="1"/>
          <p:nvPr/>
        </p:nvSpPr>
        <p:spPr>
          <a:xfrm>
            <a:off x="5412474" y="437610"/>
            <a:ext cx="689184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sz="3600" b="1" dirty="0">
                <a:latin typeface="Comic Sans MS"/>
              </a:rPr>
              <a:t>1) Zařazení jazyka Java do programovacích jazyků</a:t>
            </a:r>
            <a:endParaRPr lang="cs-CZ" sz="3600" b="1" dirty="0">
              <a:cs typeface="Calibri"/>
            </a:endParaRPr>
          </a:p>
        </p:txBody>
      </p:sp>
      <p:pic>
        <p:nvPicPr>
          <p:cNvPr id="14" name="Obrázek 14" descr="Obsah obrázku text&#10;&#10;Popis se vygeneroval automaticky.">
            <a:extLst>
              <a:ext uri="{FF2B5EF4-FFF2-40B4-BE49-F238E27FC236}">
                <a16:creationId xmlns:a16="http://schemas.microsoft.com/office/drawing/2014/main" id="{9846372B-84DF-65B9-171E-F8BFB70A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14" y="4177435"/>
            <a:ext cx="4037162" cy="3894638"/>
          </a:xfrm>
          <a:prstGeom prst="rect">
            <a:avLst/>
          </a:prstGeom>
        </p:spPr>
      </p:pic>
      <p:sp>
        <p:nvSpPr>
          <p:cNvPr id="15" name="TextovéPole 14">
            <a:extLst>
              <a:ext uri="{FF2B5EF4-FFF2-40B4-BE49-F238E27FC236}">
                <a16:creationId xmlns:a16="http://schemas.microsoft.com/office/drawing/2014/main" id="{87C521E6-5EBE-8602-1A18-8784F11CD754}"/>
              </a:ext>
            </a:extLst>
          </p:cNvPr>
          <p:cNvSpPr txBox="1"/>
          <p:nvPr/>
        </p:nvSpPr>
        <p:spPr>
          <a:xfrm>
            <a:off x="6095999" y="2428875"/>
            <a:ext cx="5540375" cy="22672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Vyšší programovací jazyk</a:t>
            </a:r>
            <a:endParaRPr lang="cs-CZ" dirty="0">
              <a:latin typeface="Calibri" panose="020F0502020204030204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Objektově orientované </a:t>
            </a:r>
            <a:r>
              <a:rPr lang="cs-CZ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/>
                <a:ea typeface="+mn-lt"/>
                <a:cs typeface="+mn-lt"/>
              </a:rPr>
              <a:t>p</a:t>
            </a:r>
            <a:r>
              <a:rPr lang="cs-CZ" sz="2000" u="sng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Comic Sans MS"/>
                <a:ea typeface="+mn-lt"/>
                <a:cs typeface="+mn-lt"/>
              </a:rPr>
              <a:t>ole</a:t>
            </a:r>
            <a:r>
              <a:rPr lang="cs-CZ" sz="2000" dirty="0">
                <a:latin typeface="Comic Sans MS"/>
                <a:ea typeface="+mn-lt"/>
                <a:cs typeface="+mn-lt"/>
              </a:rPr>
              <a:t> programovací jazyk</a:t>
            </a:r>
            <a:endParaRPr lang="cs-CZ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Jednoduchý, Bezpečný, …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Autor: </a:t>
            </a:r>
            <a:r>
              <a:rPr lang="cs-CZ" sz="2000" b="1" dirty="0" err="1">
                <a:latin typeface="Comic Sans MS"/>
                <a:ea typeface="+mn-lt"/>
                <a:cs typeface="+mn-lt"/>
              </a:rPr>
              <a:t>Multipla</a:t>
            </a:r>
            <a:r>
              <a:rPr lang="cs-CZ" sz="2000" b="1" dirty="0">
                <a:latin typeface="Comic Sans MS"/>
                <a:ea typeface="+mn-lt"/>
                <a:cs typeface="+mn-lt"/>
              </a:rPr>
              <a:t> (Oracle)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endParaRPr lang="cs-CZ" sz="2000" dirty="0">
              <a:latin typeface="Comic Sans MS"/>
              <a:ea typeface="+mn-lt"/>
              <a:cs typeface="+mn-lt"/>
            </a:endParaRPr>
          </a:p>
        </p:txBody>
      </p:sp>
      <p:pic>
        <p:nvPicPr>
          <p:cNvPr id="17" name="Obrázek 18" descr="Obsah obrázku text, osoba&#10;&#10;Popis se vygeneroval automaticky.">
            <a:extLst>
              <a:ext uri="{FF2B5EF4-FFF2-40B4-BE49-F238E27FC236}">
                <a16:creationId xmlns:a16="http://schemas.microsoft.com/office/drawing/2014/main" id="{E9036319-1785-04C9-98B8-FF959D089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486" y="1389212"/>
            <a:ext cx="5876744" cy="5474179"/>
          </a:xfrm>
          <a:prstGeom prst="rect">
            <a:avLst/>
          </a:prstGeom>
        </p:spPr>
      </p:pic>
      <p:sp>
        <p:nvSpPr>
          <p:cNvPr id="19" name="TextovéPole 18">
            <a:extLst>
              <a:ext uri="{FF2B5EF4-FFF2-40B4-BE49-F238E27FC236}">
                <a16:creationId xmlns:a16="http://schemas.microsoft.com/office/drawing/2014/main" id="{9A092642-5BD4-EC05-20B5-F1385CD6B951}"/>
              </a:ext>
            </a:extLst>
          </p:cNvPr>
          <p:cNvSpPr txBox="1"/>
          <p:nvPr/>
        </p:nvSpPr>
        <p:spPr>
          <a:xfrm>
            <a:off x="71586" y="1225069"/>
            <a:ext cx="274158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cs-CZ" sz="3200" b="1" dirty="0">
                <a:cs typeface="Calibri"/>
              </a:rPr>
              <a:t>AVERAGE PYTHON FAN</a:t>
            </a:r>
          </a:p>
        </p:txBody>
      </p:sp>
      <p:sp>
        <p:nvSpPr>
          <p:cNvPr id="21" name="TextovéPole 20">
            <a:extLst>
              <a:ext uri="{FF2B5EF4-FFF2-40B4-BE49-F238E27FC236}">
                <a16:creationId xmlns:a16="http://schemas.microsoft.com/office/drawing/2014/main" id="{389EE260-B249-216B-5D8A-471E365F733B}"/>
              </a:ext>
            </a:extLst>
          </p:cNvPr>
          <p:cNvSpPr txBox="1"/>
          <p:nvPr/>
        </p:nvSpPr>
        <p:spPr>
          <a:xfrm>
            <a:off x="2745774" y="1225068"/>
            <a:ext cx="271282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cs-CZ" sz="3200" b="1" dirty="0">
                <a:cs typeface="Calibri"/>
              </a:rPr>
              <a:t>AVERAGE JAVA ENJOYER</a:t>
            </a:r>
          </a:p>
        </p:txBody>
      </p:sp>
    </p:spTree>
    <p:extLst>
      <p:ext uri="{BB962C8B-B14F-4D97-AF65-F5344CB8AC3E}">
        <p14:creationId xmlns:p14="http://schemas.microsoft.com/office/powerpoint/2010/main" val="2684198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320079E-1485-B474-8D2B-417DD0577FD4}"/>
              </a:ext>
            </a:extLst>
          </p:cNvPr>
          <p:cNvSpPr txBox="1"/>
          <p:nvPr/>
        </p:nvSpPr>
        <p:spPr>
          <a:xfrm>
            <a:off x="5254323" y="1357761"/>
            <a:ext cx="628799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sz="3600" b="1" dirty="0">
                <a:latin typeface="Comic Sans MS"/>
              </a:rPr>
              <a:t>2) Zařazení jazyka JavaScript do programovacích jazyků</a:t>
            </a:r>
            <a:endParaRPr lang="cs-CZ" sz="3600" b="1" dirty="0">
              <a:cs typeface="Calibri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7C521E6-5EBE-8602-1A18-8784F11CD754}"/>
              </a:ext>
            </a:extLst>
          </p:cNvPr>
          <p:cNvSpPr txBox="1"/>
          <p:nvPr/>
        </p:nvSpPr>
        <p:spPr>
          <a:xfrm>
            <a:off x="5837206" y="3579064"/>
            <a:ext cx="5540375" cy="19902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Nižší programovací jazyk</a:t>
            </a:r>
            <a:endParaRPr lang="cs-CZ" dirty="0">
              <a:latin typeface="Calibri" panose="020F0502020204030204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 err="1">
                <a:latin typeface="Comic Sans MS"/>
                <a:ea typeface="+mn-lt"/>
                <a:cs typeface="+mn-lt"/>
              </a:rPr>
              <a:t>Multiplatformový</a:t>
            </a:r>
            <a:r>
              <a:rPr lang="cs-CZ" sz="2000" dirty="0">
                <a:latin typeface="Comic Sans MS"/>
                <a:ea typeface="+mn-lt"/>
                <a:cs typeface="+mn-lt"/>
              </a:rPr>
              <a:t>, Objektově orientovaný</a:t>
            </a:r>
            <a:endParaRPr lang="cs-CZ" sz="2000" dirty="0">
              <a:latin typeface="Comic Sans MS"/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Jednoduchý, Bezpečný, …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Autor: </a:t>
            </a:r>
            <a:r>
              <a:rPr lang="cs-CZ" sz="2000" b="1" dirty="0" err="1">
                <a:latin typeface="Comic Sans MS"/>
                <a:ea typeface="+mn-lt"/>
                <a:cs typeface="+mn-lt"/>
              </a:rPr>
              <a:t>Brendan</a:t>
            </a:r>
            <a:r>
              <a:rPr lang="cs-CZ" sz="2000" b="1" dirty="0">
                <a:latin typeface="Comic Sans MS"/>
                <a:ea typeface="+mn-lt"/>
                <a:cs typeface="+mn-lt"/>
              </a:rPr>
              <a:t> </a:t>
            </a:r>
            <a:r>
              <a:rPr lang="cs-CZ" sz="2000" b="1" dirty="0" err="1">
                <a:latin typeface="Comic Sans MS"/>
                <a:ea typeface="+mn-lt"/>
                <a:cs typeface="+mn-lt"/>
              </a:rPr>
              <a:t>Eich</a:t>
            </a:r>
            <a:endParaRPr lang="cs-CZ" sz="2000" dirty="0" err="1">
              <a:latin typeface="Comic Sans MS"/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endParaRPr lang="cs-CZ" sz="2000" dirty="0">
              <a:latin typeface="Comic Sans MS"/>
              <a:ea typeface="+mn-lt"/>
              <a:cs typeface="+mn-lt"/>
            </a:endParaRPr>
          </a:p>
        </p:txBody>
      </p:sp>
      <p:pic>
        <p:nvPicPr>
          <p:cNvPr id="2" name="Obrázek 2">
            <a:extLst>
              <a:ext uri="{FF2B5EF4-FFF2-40B4-BE49-F238E27FC236}">
                <a16:creationId xmlns:a16="http://schemas.microsoft.com/office/drawing/2014/main" id="{2681CDAB-D838-373B-4D34-AC05DA9E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81" y="5751"/>
            <a:ext cx="4489897" cy="684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881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4" descr="Obsah obrázku osoba&#10;&#10;Popis se vygeneroval automaticky.">
            <a:extLst>
              <a:ext uri="{FF2B5EF4-FFF2-40B4-BE49-F238E27FC236}">
                <a16:creationId xmlns:a16="http://schemas.microsoft.com/office/drawing/2014/main" id="{41644E51-A209-934C-480E-64C7EFF8F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71313" y="-2672751"/>
            <a:ext cx="6849372" cy="122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3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320079E-1485-B474-8D2B-417DD0577FD4}"/>
              </a:ext>
            </a:extLst>
          </p:cNvPr>
          <p:cNvSpPr txBox="1"/>
          <p:nvPr/>
        </p:nvSpPr>
        <p:spPr>
          <a:xfrm>
            <a:off x="4880514" y="365724"/>
            <a:ext cx="6748073" cy="1217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cs-CZ" sz="3600" b="1" dirty="0">
                <a:latin typeface="Comic Sans MS"/>
              </a:rPr>
              <a:t>3) Vytváření proměnných</a:t>
            </a:r>
            <a:endParaRPr lang="cs-CZ" sz="3600" b="1" dirty="0">
              <a:ea typeface="+mn-lt"/>
              <a:cs typeface="+mn-lt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cs-CZ" sz="3600" b="1" dirty="0">
                <a:latin typeface="Comic Sans MS"/>
              </a:rPr>
              <a:t>4) Výstup do konzole</a:t>
            </a:r>
            <a:endParaRPr lang="cs-CZ" b="1" dirty="0">
              <a:cs typeface="Calibri" panose="020F0502020204030204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7C521E6-5EBE-8602-1A18-8784F11CD754}"/>
              </a:ext>
            </a:extLst>
          </p:cNvPr>
          <p:cNvSpPr txBox="1"/>
          <p:nvPr/>
        </p:nvSpPr>
        <p:spPr>
          <a:xfrm>
            <a:off x="-2" y="5059930"/>
            <a:ext cx="32687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Poznámka - ukázat v </a:t>
            </a:r>
            <a:r>
              <a:rPr lang="cs-CZ" sz="2000" dirty="0" err="1">
                <a:latin typeface="Comic Sans MS"/>
                <a:ea typeface="+mn-lt"/>
                <a:cs typeface="+mn-lt"/>
              </a:rPr>
              <a:t>JetBrains</a:t>
            </a:r>
            <a:endParaRPr lang="cs-CZ" dirty="0" err="1">
              <a:latin typeface="Calibri"/>
              <a:ea typeface="+mn-lt"/>
              <a:cs typeface="+mn-lt"/>
            </a:endParaRPr>
          </a:p>
        </p:txBody>
      </p:sp>
      <p:pic>
        <p:nvPicPr>
          <p:cNvPr id="2" name="Obrázek 2" descr="Obsah obrázku text, savci, primát&#10;&#10;Popis se vygeneroval automaticky.">
            <a:extLst>
              <a:ext uri="{FF2B5EF4-FFF2-40B4-BE49-F238E27FC236}">
                <a16:creationId xmlns:a16="http://schemas.microsoft.com/office/drawing/2014/main" id="{5D49BF40-AA79-A8C6-C8EE-11130E5D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-2161"/>
            <a:ext cx="4525992" cy="3914962"/>
          </a:xfrm>
          <a:prstGeom prst="rect">
            <a:avLst/>
          </a:prstGeom>
        </p:spPr>
      </p:pic>
      <p:pic>
        <p:nvPicPr>
          <p:cNvPr id="4" name="Obrázek 4">
            <a:extLst>
              <a:ext uri="{FF2B5EF4-FFF2-40B4-BE49-F238E27FC236}">
                <a16:creationId xmlns:a16="http://schemas.microsoft.com/office/drawing/2014/main" id="{4FE6CF44-2503-E196-8219-892BC767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343" y="1956759"/>
            <a:ext cx="2743200" cy="2743200"/>
          </a:xfrm>
          <a:prstGeom prst="rect">
            <a:avLst/>
          </a:prstGeom>
        </p:spPr>
      </p:pic>
      <p:pic>
        <p:nvPicPr>
          <p:cNvPr id="3" name="Obrázek 3" descr="Obsah obrázku zbraň&#10;&#10;Popis se vygeneroval automaticky.">
            <a:extLst>
              <a:ext uri="{FF2B5EF4-FFF2-40B4-BE49-F238E27FC236}">
                <a16:creationId xmlns:a16="http://schemas.microsoft.com/office/drawing/2014/main" id="{DB0A20AE-0C25-EF46-4AC7-9B6DFF24A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626" y="3955211"/>
            <a:ext cx="2743200" cy="2743200"/>
          </a:xfrm>
          <a:prstGeom prst="rect">
            <a:avLst/>
          </a:prstGeom>
        </p:spPr>
      </p:pic>
      <p:pic>
        <p:nvPicPr>
          <p:cNvPr id="5" name="Obrázek 5">
            <a:extLst>
              <a:ext uri="{FF2B5EF4-FFF2-40B4-BE49-F238E27FC236}">
                <a16:creationId xmlns:a16="http://schemas.microsoft.com/office/drawing/2014/main" id="{6C08F04F-FC46-4A2D-543C-8846F24F0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910" y="2727988"/>
            <a:ext cx="4396596" cy="413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0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8">
            <a:extLst>
              <a:ext uri="{FF2B5EF4-FFF2-40B4-BE49-F238E27FC236}">
                <a16:creationId xmlns:a16="http://schemas.microsoft.com/office/drawing/2014/main" id="{4D136C3C-1D43-6093-3B4B-F960B5DA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0279" y="1439"/>
            <a:ext cx="6927010" cy="694138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320079E-1485-B474-8D2B-417DD0577FD4}"/>
              </a:ext>
            </a:extLst>
          </p:cNvPr>
          <p:cNvSpPr txBox="1"/>
          <p:nvPr/>
        </p:nvSpPr>
        <p:spPr>
          <a:xfrm>
            <a:off x="610437" y="538252"/>
            <a:ext cx="12010187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cs-CZ" sz="3600" b="1" dirty="0">
                <a:latin typeface="Comic Sans MS"/>
              </a:rPr>
              <a:t>5) Rozdíl mezi var v Javě a </a:t>
            </a:r>
            <a:r>
              <a:rPr lang="cs-CZ" sz="3600" b="1" dirty="0" err="1">
                <a:latin typeface="Comic Sans MS"/>
              </a:rPr>
              <a:t>JavaScriptu</a:t>
            </a:r>
            <a:r>
              <a:rPr lang="cs-CZ" sz="3600" b="1" dirty="0">
                <a:latin typeface="Comic Sans MS"/>
              </a:rPr>
              <a:t> </a:t>
            </a:r>
            <a:endParaRPr lang="cs-CZ" sz="3600" b="1" dirty="0">
              <a:cs typeface="Calibri"/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38D36E6-069E-0FCA-2AAB-5EF54B106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6601" y="1384274"/>
            <a:ext cx="12184372" cy="652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Wingdings" panose="020B0604020202020204" pitchFamily="34" charset="0"/>
              <a:buChar char="ü"/>
            </a:pPr>
            <a:r>
              <a:rPr lang="cs-CZ" sz="2000" dirty="0">
                <a:latin typeface="Comic Sans MS"/>
                <a:cs typeface="Calibri" panose="020F0502020204030204"/>
              </a:rPr>
              <a:t>Tohle je celkem cool, takže listen!!1!1!11!!</a:t>
            </a:r>
            <a:endParaRPr lang="cs-CZ" dirty="0"/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FAA66AD4-CDA5-36C7-CFC9-934940314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230" y="3542797"/>
            <a:ext cx="6222521" cy="3309236"/>
          </a:xfrm>
          <a:prstGeom prst="rect">
            <a:avLst/>
          </a:prstGeom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DD2CCAA3-E65A-089F-16F7-6D1C7023C307}"/>
              </a:ext>
            </a:extLst>
          </p:cNvPr>
          <p:cNvSpPr txBox="1"/>
          <p:nvPr/>
        </p:nvSpPr>
        <p:spPr>
          <a:xfrm>
            <a:off x="6254750" y="2007438"/>
            <a:ext cx="71898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onsolas"/>
                <a:ea typeface="+mn-lt"/>
                <a:cs typeface="+mn-lt"/>
              </a:rPr>
              <a:t>Java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- var  something = new String();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- something = "this";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JavaScript</a:t>
            </a:r>
          </a:p>
          <a:p>
            <a:r>
              <a:rPr lang="en-US" dirty="0">
                <a:latin typeface="Consolas"/>
                <a:ea typeface="+mn-lt"/>
                <a:cs typeface="+mn-lt"/>
              </a:rPr>
              <a:t>- var something = "this"</a:t>
            </a:r>
            <a:endParaRPr lang="cs-CZ" dirty="0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32497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9320079E-1485-B474-8D2B-417DD0577FD4}"/>
              </a:ext>
            </a:extLst>
          </p:cNvPr>
          <p:cNvSpPr txBox="1"/>
          <p:nvPr/>
        </p:nvSpPr>
        <p:spPr>
          <a:xfrm>
            <a:off x="6589" y="624517"/>
            <a:ext cx="7294412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cs-CZ" sz="3600" b="1" dirty="0">
                <a:latin typeface="Comic Sans MS"/>
              </a:rPr>
              <a:t>6) Vytváření funkcí/metod</a:t>
            </a:r>
            <a:endParaRPr lang="cs-CZ" sz="3600" b="1" dirty="0">
              <a:latin typeface="Comic Sans MS"/>
              <a:cs typeface="Calibri" panose="020F0502020204030204"/>
            </a:endParaRPr>
          </a:p>
        </p:txBody>
      </p:sp>
      <p:sp>
        <p:nvSpPr>
          <p:cNvPr id="15" name="TextovéPole 14">
            <a:extLst>
              <a:ext uri="{FF2B5EF4-FFF2-40B4-BE49-F238E27FC236}">
                <a16:creationId xmlns:a16="http://schemas.microsoft.com/office/drawing/2014/main" id="{87C521E6-5EBE-8602-1A18-8784F11CD754}"/>
              </a:ext>
            </a:extLst>
          </p:cNvPr>
          <p:cNvSpPr txBox="1"/>
          <p:nvPr/>
        </p:nvSpPr>
        <p:spPr>
          <a:xfrm>
            <a:off x="8036941" y="3377779"/>
            <a:ext cx="32687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lnSpc>
                <a:spcPct val="90000"/>
              </a:lnSpc>
              <a:spcBef>
                <a:spcPts val="1000"/>
              </a:spcBef>
              <a:buFont typeface="Wingdings,Sans-Serif"/>
              <a:buChar char="ü"/>
            </a:pPr>
            <a:r>
              <a:rPr lang="cs-CZ" sz="2000" dirty="0">
                <a:latin typeface="Comic Sans MS"/>
                <a:ea typeface="+mn-lt"/>
                <a:cs typeface="+mn-lt"/>
              </a:rPr>
              <a:t>Poznámka - ukázat v </a:t>
            </a:r>
            <a:r>
              <a:rPr lang="cs-CZ" sz="2000" dirty="0" err="1">
                <a:latin typeface="Comic Sans MS"/>
                <a:ea typeface="+mn-lt"/>
                <a:cs typeface="+mn-lt"/>
              </a:rPr>
              <a:t>JetBrains</a:t>
            </a:r>
            <a:endParaRPr lang="cs-CZ" dirty="0" err="1">
              <a:latin typeface="Calibri"/>
              <a:ea typeface="+mn-lt"/>
              <a:cs typeface="+mn-lt"/>
            </a:endParaRPr>
          </a:p>
        </p:txBody>
      </p:sp>
      <p:pic>
        <p:nvPicPr>
          <p:cNvPr id="6" name="Obrázek 6" descr="Obsah obrázku text&#10;&#10;Popis se vygeneroval automaticky.">
            <a:extLst>
              <a:ext uri="{FF2B5EF4-FFF2-40B4-BE49-F238E27FC236}">
                <a16:creationId xmlns:a16="http://schemas.microsoft.com/office/drawing/2014/main" id="{3A0B56D1-4528-DF8E-6DC4-B3DA78F06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098" y="3918"/>
            <a:ext cx="4756030" cy="2953900"/>
          </a:xfrm>
          <a:prstGeom prst="rect">
            <a:avLst/>
          </a:prstGeom>
        </p:spPr>
      </p:pic>
      <p:pic>
        <p:nvPicPr>
          <p:cNvPr id="7" name="Obrázek 7" descr="Obsah obrázku text, exteriér, osoba, usmívající se&#10;&#10;Popis se vygeneroval automaticky.">
            <a:extLst>
              <a:ext uri="{FF2B5EF4-FFF2-40B4-BE49-F238E27FC236}">
                <a16:creationId xmlns:a16="http://schemas.microsoft.com/office/drawing/2014/main" id="{7C7A7656-7976-BF76-9FAC-3ACDB5997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6" y="2966871"/>
            <a:ext cx="5388633" cy="3871617"/>
          </a:xfrm>
          <a:prstGeom prst="rect">
            <a:avLst/>
          </a:prstGeom>
        </p:spPr>
      </p:pic>
      <p:pic>
        <p:nvPicPr>
          <p:cNvPr id="8" name="Obrázek 8" descr="Obsah obrázku interiér, elektronika, počítač, nastavit&#10;&#10;Popis se vygeneroval automaticky.">
            <a:extLst>
              <a:ext uri="{FF2B5EF4-FFF2-40B4-BE49-F238E27FC236}">
                <a16:creationId xmlns:a16="http://schemas.microsoft.com/office/drawing/2014/main" id="{AAA69E73-876D-70C4-7069-473D84976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305" y="4595406"/>
            <a:ext cx="6236895" cy="1865376"/>
          </a:xfrm>
          <a:prstGeom prst="rect">
            <a:avLst/>
          </a:prstGeom>
        </p:spPr>
      </p:pic>
      <p:pic>
        <p:nvPicPr>
          <p:cNvPr id="10" name="Obrázek 10" descr="Obsah obrázku text, zeď, zrcadlo, koupelna&#10;&#10;Popis se vygeneroval automaticky.">
            <a:extLst>
              <a:ext uri="{FF2B5EF4-FFF2-40B4-BE49-F238E27FC236}">
                <a16:creationId xmlns:a16="http://schemas.microsoft.com/office/drawing/2014/main" id="{8959DDC7-90F9-23D3-346E-07EF68876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50257" y="2057400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85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8C6BC2B-427C-A37C-350E-FA29F092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1701"/>
            <a:ext cx="10515600" cy="613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cs-CZ" sz="2400" b="1" dirty="0">
                <a:latin typeface="Comic Sans MS"/>
                <a:cs typeface="Calibri" panose="020F0502020204030204"/>
              </a:rPr>
              <a:t>DĚKUJI ZA POZORNOST</a:t>
            </a:r>
            <a:endParaRPr lang="cs-CZ" sz="2400">
              <a:latin typeface="Comic Sans MS"/>
              <a:cs typeface="Calibri" panose="020F0502020204030204"/>
            </a:endParaRPr>
          </a:p>
        </p:txBody>
      </p:sp>
      <p:pic>
        <p:nvPicPr>
          <p:cNvPr id="5" name="Obrázek 5">
            <a:extLst>
              <a:ext uri="{FF2B5EF4-FFF2-40B4-BE49-F238E27FC236}">
                <a16:creationId xmlns:a16="http://schemas.microsoft.com/office/drawing/2014/main" id="{167963BD-9AAD-24B0-5C99-E77085F70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439" y="1817658"/>
            <a:ext cx="4367122" cy="247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53121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Širokoúhlá obrazovka</PresentationFormat>
  <Paragraphs>0</Paragraphs>
  <Slides>9</Slides>
  <Notes>1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9</vt:i4>
      </vt:variant>
    </vt:vector>
  </HeadingPairs>
  <TitlesOfParts>
    <vt:vector size="10" baseType="lpstr">
      <vt:lpstr>Motiv systému Office</vt:lpstr>
      <vt:lpstr>Rozdíly mezi Java a JavaScript</vt:lpstr>
      <vt:lpstr>OtázkyOtázkyOtázkyOtázk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/>
  <cp:lastModifiedBy/>
  <cp:revision>412</cp:revision>
  <dcterms:created xsi:type="dcterms:W3CDTF">2022-10-04T15:24:48Z</dcterms:created>
  <dcterms:modified xsi:type="dcterms:W3CDTF">2022-10-04T17:39:06Z</dcterms:modified>
</cp:coreProperties>
</file>